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57" r:id="rId4"/>
    <p:sldId id="279" r:id="rId5"/>
    <p:sldId id="258" r:id="rId6"/>
    <p:sldId id="262" r:id="rId7"/>
    <p:sldId id="276" r:id="rId8"/>
    <p:sldId id="278" r:id="rId9"/>
    <p:sldId id="277" r:id="rId10"/>
    <p:sldId id="275" r:id="rId11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49942" autoAdjust="0"/>
  </p:normalViewPr>
  <p:slideViewPr>
    <p:cSldViewPr snapToGrid="0" showGuides="1">
      <p:cViewPr varScale="1">
        <p:scale>
          <a:sx n="54" d="100"/>
          <a:sy n="54" d="100"/>
        </p:scale>
        <p:origin x="25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y-fsr01\deildagogn\Stofnframl&#246;g\R&#225;&#240;gjafah&#243;pur%20-%20Vinnuskj&#246;l\2.%20&#250;thlutun%202016\Umfang%20ums&#243;kna%20(s&#237;&#240;ari%20&#250;thlutun%202016)%2029.3.2017%20SJB%20&#237;b&#250;&#240;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y-fsr01\deildagogn\Stofnframl&#246;g\R&#225;&#240;gjafah&#243;pur%20-%20Vinnuskj&#246;l\2.%20&#250;thlutun%202016\Umfang%20ums&#243;kna%20(s&#237;&#240;ari%20&#250;thlutun%202016)%2029.3.2017%20SJB%20&#237;b&#250;&#240;i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'Myndir fyrir kynningu'!$C$88</c:f>
              <c:strCache>
                <c:ptCount val="1"/>
                <c:pt idx="0">
                  <c:v>Fjöldi</c:v>
                </c:pt>
              </c:strCache>
            </c:strRef>
          </c:tx>
          <c:spPr>
            <a:solidFill>
              <a:srgbClr val="5990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edra Sans Std Bold" panose="020B0803040000020004" pitchFamily="34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'Myndir fyrir kynningu'!$B$89:$B$94</c:f>
              <c:strCache>
                <c:ptCount val="6"/>
                <c:pt idx="0">
                  <c:v>Einst./Studio</c:v>
                </c:pt>
                <c:pt idx="1">
                  <c:v>2ja herb.</c:v>
                </c:pt>
                <c:pt idx="2">
                  <c:v>3ja herb.</c:v>
                </c:pt>
                <c:pt idx="3">
                  <c:v>4ra herb.</c:v>
                </c:pt>
                <c:pt idx="4">
                  <c:v>5ja herb.</c:v>
                </c:pt>
                <c:pt idx="5">
                  <c:v>Alls árið 2016</c:v>
                </c:pt>
              </c:strCache>
            </c:strRef>
          </c:cat>
          <c:val>
            <c:numRef>
              <c:f>'Myndir fyrir kynningu'!$C$89:$C$94</c:f>
              <c:numCache>
                <c:formatCode>#,##0</c:formatCode>
                <c:ptCount val="6"/>
                <c:pt idx="0">
                  <c:v>43</c:v>
                </c:pt>
                <c:pt idx="1">
                  <c:v>227</c:v>
                </c:pt>
                <c:pt idx="2">
                  <c:v>143</c:v>
                </c:pt>
                <c:pt idx="3">
                  <c:v>69</c:v>
                </c:pt>
                <c:pt idx="4">
                  <c:v>27</c:v>
                </c:pt>
                <c:pt idx="5">
                  <c:v>509</c:v>
                </c:pt>
              </c:numCache>
            </c:numRef>
          </c:val>
        </c:ser>
        <c:ser>
          <c:idx val="1"/>
          <c:order val="1"/>
          <c:tx>
            <c:strRef>
              <c:f>'Myndir fyrir kynningu'!$D$88</c:f>
              <c:strCache>
                <c:ptCount val="1"/>
                <c:pt idx="0">
                  <c:v>Meðalstærð í fermetrum</c:v>
                </c:pt>
              </c:strCache>
            </c:strRef>
          </c:tx>
          <c:spPr>
            <a:solidFill>
              <a:srgbClr val="E4CC2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edra Sans Std Bold" panose="020B0803040000020004" pitchFamily="34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'Myndir fyrir kynningu'!$B$89:$B$94</c:f>
              <c:strCache>
                <c:ptCount val="6"/>
                <c:pt idx="0">
                  <c:v>Einst./Studio</c:v>
                </c:pt>
                <c:pt idx="1">
                  <c:v>2ja herb.</c:v>
                </c:pt>
                <c:pt idx="2">
                  <c:v>3ja herb.</c:v>
                </c:pt>
                <c:pt idx="3">
                  <c:v>4ra herb.</c:v>
                </c:pt>
                <c:pt idx="4">
                  <c:v>5ja herb.</c:v>
                </c:pt>
                <c:pt idx="5">
                  <c:v>Alls árið 2016</c:v>
                </c:pt>
              </c:strCache>
            </c:strRef>
          </c:cat>
          <c:val>
            <c:numRef>
              <c:f>'Myndir fyrir kynningu'!$D$89:$D$94</c:f>
              <c:numCache>
                <c:formatCode>0</c:formatCode>
                <c:ptCount val="6"/>
                <c:pt idx="0">
                  <c:v>42.348837209302324</c:v>
                </c:pt>
                <c:pt idx="1">
                  <c:v>55.110308370044038</c:v>
                </c:pt>
                <c:pt idx="2">
                  <c:v>75.046853146853138</c:v>
                </c:pt>
                <c:pt idx="3">
                  <c:v>87.263768115942042</c:v>
                </c:pt>
                <c:pt idx="4">
                  <c:v>106.17407452618635</c:v>
                </c:pt>
                <c:pt idx="5">
                  <c:v>66.70066800040675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789952"/>
        <c:axId val="810076256"/>
      </c:barChart>
      <c:catAx>
        <c:axId val="10307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endParaRPr lang="is-IS"/>
          </a:p>
        </c:txPr>
        <c:crossAx val="810076256"/>
        <c:crosses val="autoZero"/>
        <c:auto val="1"/>
        <c:lblAlgn val="ctr"/>
        <c:lblOffset val="100"/>
        <c:noMultiLvlLbl val="0"/>
      </c:catAx>
      <c:valAx>
        <c:axId val="810076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edra Sans Std Light" panose="020B0303040000020004" pitchFamily="34" charset="0"/>
                <a:ea typeface="+mn-ea"/>
                <a:cs typeface="+mn-cs"/>
              </a:defRPr>
            </a:pPr>
            <a:endParaRPr lang="is-IS"/>
          </a:p>
        </c:txPr>
        <c:crossAx val="10307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38560296071939"/>
          <c:y val="3.4730140269865158E-2"/>
          <c:w val="0.34955850772865277"/>
          <c:h val="0.762618457672044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DD922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5DA6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D4F3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4CC2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5990A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edra Sans Std Bold" panose="020B0803040000020004" pitchFamily="34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'Myndir fyrir kynningu'!$H$5:$H$9</c:f>
              <c:strCache>
                <c:ptCount val="5"/>
                <c:pt idx="0">
                  <c:v>Sértæk búsetuúrræði fyrir fatlaða</c:v>
                </c:pt>
                <c:pt idx="1">
                  <c:v>Félagslegt íbúðarhúsnæði sveitarfélaga</c:v>
                </c:pt>
                <c:pt idx="2">
                  <c:v>Íbúðir fyrir öryrkja</c:v>
                </c:pt>
                <c:pt idx="3">
                  <c:v>Námsmannaíbúðir</c:v>
                </c:pt>
                <c:pt idx="4">
                  <c:v>Innan tekju- og eignaviðmiða</c:v>
                </c:pt>
              </c:strCache>
            </c:strRef>
          </c:cat>
          <c:val>
            <c:numRef>
              <c:f>'Myndir fyrir kynningu'!$I$5:$I$9</c:f>
              <c:numCache>
                <c:formatCode>General</c:formatCode>
                <c:ptCount val="5"/>
                <c:pt idx="0">
                  <c:v>37</c:v>
                </c:pt>
                <c:pt idx="1">
                  <c:v>114</c:v>
                </c:pt>
                <c:pt idx="2">
                  <c:v>19</c:v>
                </c:pt>
                <c:pt idx="3">
                  <c:v>112</c:v>
                </c:pt>
                <c:pt idx="4">
                  <c:v>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64492631049574"/>
          <c:w val="0.99948463704832591"/>
          <c:h val="9.6132812864726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edra Sans Std Bold" panose="020B0803040000020004" pitchFamily="34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9A4A-A17F-435F-AD18-25AB0B567B30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5AB5E-F1B7-40F2-9192-BE065E68056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62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Ríkisstjórnin</a:t>
            </a:r>
            <a:r>
              <a:rPr lang="is-I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setti </a:t>
            </a:r>
            <a:r>
              <a:rPr lang="is-I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 um uppbyggingu 2.300 nýrra Leiguheimila á næstu fjórum árum með setningu laganna.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Samhliða</a:t>
            </a:r>
            <a:r>
              <a:rPr lang="is-I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þessu verkefni erum við hjá Íbúðalánasjóði að vinna að </a:t>
            </a:r>
            <a:r>
              <a:rPr lang="is-I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gerð húsnæðisáætlana </a:t>
            </a:r>
            <a:r>
              <a:rPr lang="is-I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með sveitarfélögunum og </a:t>
            </a:r>
            <a:r>
              <a:rPr lang="is-I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ákvörðun um frekari uppbyggingu í kerfinu mun í framtíðinni taka mið af þeim.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 auglýstum eftir umsóknum strax í september og </a:t>
            </a:r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afgreiddum á árinu 2016 stofnframlög til 385 nýrra leiguíbúða 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fyrri úthlutun í lok árs og 123 í síðari úthlutun.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 okkar er að ná að byggja sem flestar hagkvæmar íbúðir fyrir þá fjármuni sem okkur eru lagðir til.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-</a:t>
            </a:r>
            <a:r>
              <a:rPr lang="is-IS" baseline="0" dirty="0" smtClean="0"/>
              <a:t> - - - - - - - - - - - - - - - - - - - - - - </a:t>
            </a:r>
            <a:r>
              <a:rPr lang="is-IS" dirty="0" smtClean="0"/>
              <a:t>-</a:t>
            </a:r>
            <a:r>
              <a:rPr lang="is-IS" baseline="0" dirty="0" smtClean="0"/>
              <a:t> - - - - - - - - - - - - - - - - - - - - - -</a:t>
            </a:r>
            <a:endParaRPr lang="is-I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Hlutverk húsnæðisáætlana sveitarfélaga er að draga fram mynd af því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s-IS" dirty="0" smtClean="0"/>
              <a:t>hver </a:t>
            </a:r>
            <a:r>
              <a:rPr lang="is-IS" b="1" dirty="0" smtClean="0"/>
              <a:t>staða húsnæðismála er í hverju sveitarfélagi fyrir sig</a:t>
            </a:r>
            <a:r>
              <a:rPr lang="is-IS" dirty="0" smtClean="0"/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s-IS" dirty="0" smtClean="0"/>
              <a:t>Greina</a:t>
            </a:r>
            <a:r>
              <a:rPr lang="is-IS" baseline="0" dirty="0" smtClean="0"/>
              <a:t> </a:t>
            </a:r>
            <a:r>
              <a:rPr lang="is-IS" b="1" baseline="0" dirty="0" smtClean="0"/>
              <a:t>hópa og þarfir</a:t>
            </a:r>
            <a:r>
              <a:rPr lang="is-IS" baseline="0" dirty="0" smtClean="0"/>
              <a:t> þeirra</a:t>
            </a:r>
            <a:endParaRPr lang="is-I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s-IS" dirty="0" smtClean="0"/>
              <a:t>setja fram </a:t>
            </a:r>
            <a:r>
              <a:rPr lang="is-IS" b="1" dirty="0" smtClean="0"/>
              <a:t>áætlun um hvernig sveitarfélagið ætlar að mæta húsnæðisþörf heimila, bæði til skemmri og lengri tíma. </a:t>
            </a:r>
            <a:br>
              <a:rPr lang="is-IS" b="1" dirty="0" smtClean="0"/>
            </a:br>
            <a:endParaRPr lang="is-I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="1" u="sng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s-IS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="1" u="sng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s-IS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Medium" panose="02030705050000020004" pitchFamily="18" charset="0"/>
                <a:ea typeface="Fedra Serif B Std Medium" panose="02030705050000020004" pitchFamily="18" charset="0"/>
              </a:rPr>
              <a:t>37</a:t>
            </a:r>
            <a:r>
              <a:rPr lang="is-IS" baseline="0" dirty="0" smtClean="0">
                <a:latin typeface="Fedra Serif B Std Medium" panose="02030705050000020004" pitchFamily="18" charset="0"/>
                <a:ea typeface="Fedra Serif B Std Medium" panose="02030705050000020004" pitchFamily="18" charset="0"/>
              </a:rPr>
              <a:t> íbúðir sem flokkast undir sértæk búsetuúrræði fyrir fatlaða eða um 7% umsókna – þetta eru sambýli.  Þessi hópur nýtur undanþágu frá hámarksbyggingarkostnaði og sérstakar reglur gilda um stærðir þessara íbúða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s-IS" baseline="0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Medium" panose="02030705050000020004" pitchFamily="18" charset="0"/>
                <a:ea typeface="Fedra Serif B Std Medium" panose="02030705050000020004" pitchFamily="18" charset="0"/>
              </a:rPr>
              <a:t>19 íbúðir eru fyrir öryrkja – flestar þessara eru fyrir Brynju hússjóð Öryrkjabandalagsins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s-IS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Medium" panose="02030705050000020004" pitchFamily="18" charset="0"/>
                <a:ea typeface="Fedra Serif B Std Medium" panose="02030705050000020004" pitchFamily="18" charset="0"/>
              </a:rPr>
              <a:t>112 námsmannaíbúðir</a:t>
            </a:r>
            <a:r>
              <a:rPr lang="is-IS" baseline="0" dirty="0" smtClean="0">
                <a:latin typeface="Fedra Serif B Std Medium" panose="02030705050000020004" pitchFamily="18" charset="0"/>
                <a:ea typeface="Fedra Serif B Std Medium" panose="02030705050000020004" pitchFamily="18" charset="0"/>
              </a:rPr>
              <a:t> fyrir Nauthólsveg 83 hses sem er í eigu Háskólans í Reykjavík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is-IS" baseline="0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baseline="0" dirty="0" smtClean="0">
                <a:latin typeface="Fedra Serif B Std Medium" panose="02030705050000020004" pitchFamily="18" charset="0"/>
                <a:ea typeface="Fedra Serif B Std Medium" panose="02030705050000020004" pitchFamily="18" charset="0"/>
              </a:rPr>
              <a:t>227 eru ekki sérgreindir hópar heldur fyrir aðra sem flokkast undir tekju- og eignamörk – þar af eru 210 íbúðir sem Bjarg íbúðafélag er að fara að byggja</a:t>
            </a:r>
            <a:endParaRPr lang="is-IS" dirty="0" smtClean="0">
              <a:latin typeface="Fedra Serif B Std Medium" panose="02030705050000020004" pitchFamily="18" charset="0"/>
              <a:ea typeface="Fedra Serif B Std Medium" panose="020307050500000200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608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19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123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181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094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19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11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423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227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524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072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5F8F-DB44-4504-A17D-B975D4718142}" type="datetimeFigureOut">
              <a:rPr lang="is-IS" smtClean="0"/>
              <a:t>4.4.2017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3D71-7829-4569-8AE6-C907A162B3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78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0314"/>
            <a:ext cx="12204036" cy="868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8" y="290071"/>
            <a:ext cx="2684169" cy="12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2525"/>
            <a:ext cx="78281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05116" y="2604700"/>
            <a:ext cx="580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Takk fyrir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86036" y="2604700"/>
            <a:ext cx="51723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0" y="5667129"/>
            <a:ext cx="1285100" cy="599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032" y="-1075840"/>
            <a:ext cx="4938968" cy="7945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815" y="-1182213"/>
            <a:ext cx="5243401" cy="8027688"/>
          </a:xfrm>
          <a:prstGeom prst="rect">
            <a:avLst/>
          </a:prstGeom>
        </p:spPr>
      </p:pic>
      <p:pic>
        <p:nvPicPr>
          <p:cNvPr id="14" name="Content Placeholder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932" y="5496318"/>
            <a:ext cx="2293183" cy="9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495" y="28941"/>
            <a:ext cx="78281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45576" y="2648363"/>
            <a:ext cx="529203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is-IS" sz="28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Síðari úthlutun stofnframlaga 2016 til uppbyggingar Leiguheimila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86036" y="4840069"/>
            <a:ext cx="52111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86036" y="2604700"/>
            <a:ext cx="5211112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" y="712346"/>
            <a:ext cx="2684169" cy="1252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13" y="-304434"/>
            <a:ext cx="4914900" cy="7524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115" y="4840069"/>
            <a:ext cx="704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Laufey L Sigurðardóttir</a:t>
            </a:r>
          </a:p>
          <a:p>
            <a:r>
              <a:rPr lang="is-IS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Verkefnastjóri stofnframlaga</a:t>
            </a:r>
            <a:endParaRPr lang="is-IS" b="1" spc="100" dirty="0">
              <a:latin typeface="Fedra Serif B Std Demi" charset="0"/>
              <a:ea typeface="Fedra Serif B Std Demi" charset="0"/>
              <a:cs typeface="Fedra Serif B Std Demi" charset="0"/>
            </a:endParaRP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8" y="564047"/>
            <a:ext cx="3816819" cy="15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Markmið um 2.300 íbúðir á næstu fjórum árum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74659" y="3905250"/>
            <a:ext cx="702989" cy="876300"/>
          </a:xfrm>
          <a:prstGeom prst="rect">
            <a:avLst/>
          </a:prstGeom>
          <a:solidFill>
            <a:srgbClr val="DBB419"/>
          </a:solidFill>
          <a:ln>
            <a:solidFill>
              <a:srgbClr val="DB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385</a:t>
            </a:r>
            <a:endParaRPr lang="is-IS" dirty="0">
              <a:latin typeface="Fedra Sans Std Bold" panose="020B08030400000200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0010" y="3448050"/>
            <a:ext cx="702991" cy="1333500"/>
          </a:xfrm>
          <a:prstGeom prst="rect">
            <a:avLst/>
          </a:prstGeom>
          <a:solidFill>
            <a:srgbClr val="DBB419"/>
          </a:solidFill>
          <a:ln>
            <a:solidFill>
              <a:srgbClr val="DB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600	</a:t>
            </a:r>
            <a:endParaRPr lang="is-IS" dirty="0">
              <a:latin typeface="Fedra Sans Std Bold" panose="020B08030400000200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4659" y="3448050"/>
            <a:ext cx="702989" cy="457200"/>
          </a:xfrm>
          <a:prstGeom prst="rect">
            <a:avLst/>
          </a:prstGeom>
          <a:solidFill>
            <a:srgbClr val="E4CC26"/>
          </a:solidFill>
          <a:ln>
            <a:solidFill>
              <a:srgbClr val="E4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124</a:t>
            </a:r>
            <a:endParaRPr lang="is-IS" dirty="0">
              <a:latin typeface="Fedra Sans Std Bold" panose="020B0803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5700" y="3455257"/>
            <a:ext cx="702991" cy="1333500"/>
          </a:xfrm>
          <a:prstGeom prst="rect">
            <a:avLst/>
          </a:prstGeom>
          <a:solidFill>
            <a:srgbClr val="DBB419"/>
          </a:solidFill>
          <a:ln>
            <a:solidFill>
              <a:srgbClr val="DB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600	</a:t>
            </a:r>
            <a:endParaRPr lang="is-IS" dirty="0">
              <a:latin typeface="Fedra Sans Std Bold" panose="020B08030400000200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01390" y="3455257"/>
            <a:ext cx="702991" cy="1333500"/>
          </a:xfrm>
          <a:prstGeom prst="rect">
            <a:avLst/>
          </a:prstGeom>
          <a:solidFill>
            <a:srgbClr val="DBB419"/>
          </a:solidFill>
          <a:ln>
            <a:solidFill>
              <a:srgbClr val="DB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600	</a:t>
            </a:r>
            <a:endParaRPr lang="is-IS" dirty="0">
              <a:latin typeface="Fedra Sans Std Bold" panose="020B080304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4086" y="30787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edra Sans Std Bold" panose="020B0803040000020004" pitchFamily="34" charset="0"/>
              </a:rPr>
              <a:t>509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6265309" y="3760232"/>
            <a:ext cx="590550" cy="337185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7746" y="61035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edra Sans Std Bold" panose="020B0803040000020004" pitchFamily="34" charset="0"/>
              </a:rPr>
              <a:t>2.300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14" name="Flowchart: Off-page Connector 13"/>
          <p:cNvSpPr/>
          <p:nvPr/>
        </p:nvSpPr>
        <p:spPr>
          <a:xfrm rot="10800000">
            <a:off x="1110824" y="2210697"/>
            <a:ext cx="3103809" cy="3530735"/>
          </a:xfrm>
          <a:prstGeom prst="flowChartOffpageConnector">
            <a:avLst/>
          </a:prstGeom>
          <a:solidFill>
            <a:srgbClr val="E4CC26"/>
          </a:solidFill>
          <a:ln>
            <a:solidFill>
              <a:srgbClr val="E4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bg1"/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7850" y="2621847"/>
            <a:ext cx="282803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Fedra Sans Std Bold" panose="020B0803040000020004" pitchFamily="34" charset="0"/>
            </a:endParaRPr>
          </a:p>
          <a:p>
            <a:r>
              <a:rPr lang="is-I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edra Sans Std Bold" panose="020B0803040000020004" pitchFamily="34" charset="0"/>
              </a:rPr>
              <a:t>2.300</a:t>
            </a:r>
          </a:p>
          <a:p>
            <a:endParaRPr lang="is-I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Fedra Sans Std Bold" panose="020B0803040000020004" pitchFamily="34" charset="0"/>
            </a:endParaRPr>
          </a:p>
          <a:p>
            <a:r>
              <a:rPr lang="is-I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edra Sans Std Bold" panose="020B0803040000020004" pitchFamily="34" charset="0"/>
              </a:rPr>
              <a:t>Leiguheimili</a:t>
            </a:r>
          </a:p>
          <a:p>
            <a:r>
              <a:rPr lang="is-I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edra Sans Std Bold" panose="020B0803040000020004" pitchFamily="34" charset="0"/>
              </a:rPr>
              <a:t>2016-2019</a:t>
            </a:r>
            <a:endParaRPr lang="is-IS" sz="2800" dirty="0"/>
          </a:p>
        </p:txBody>
      </p:sp>
      <p:sp>
        <p:nvSpPr>
          <p:cNvPr id="21" name="Rectangle 20"/>
          <p:cNvSpPr/>
          <p:nvPr/>
        </p:nvSpPr>
        <p:spPr>
          <a:xfrm>
            <a:off x="8641141" y="3219718"/>
            <a:ext cx="696041" cy="1566891"/>
          </a:xfrm>
          <a:prstGeom prst="rect">
            <a:avLst/>
          </a:prstGeom>
          <a:solidFill>
            <a:schemeClr val="bg1"/>
          </a:solidFill>
          <a:ln w="28575">
            <a:solidFill>
              <a:srgbClr val="DBB4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rgbClr val="DBB419"/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6831" y="3747752"/>
            <a:ext cx="803118" cy="1038857"/>
          </a:xfrm>
          <a:prstGeom prst="rect">
            <a:avLst/>
          </a:prstGeom>
          <a:solidFill>
            <a:schemeClr val="bg1"/>
          </a:solidFill>
          <a:ln w="28575">
            <a:solidFill>
              <a:srgbClr val="DBB4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 smtClean="0">
              <a:solidFill>
                <a:srgbClr val="DBB419"/>
              </a:solidFill>
              <a:latin typeface="Fedra Sans Std Bold" panose="020B0803040000020004" pitchFamily="34" charset="0"/>
            </a:endParaRPr>
          </a:p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00	</a:t>
            </a:r>
            <a:endParaRPr lang="is-IS" dirty="0">
              <a:latin typeface="Fedra Sans Std Bold" panose="020B08030400000200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9667151" y="4157755"/>
            <a:ext cx="590550" cy="257680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03096" y="615898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edra Sans Std Bold" panose="020B0803040000020004" pitchFamily="34" charset="0"/>
              </a:rPr>
              <a:t>Húsnæðisáætlanir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54786" y="3455257"/>
            <a:ext cx="696041" cy="1342392"/>
          </a:xfrm>
          <a:prstGeom prst="rect">
            <a:avLst/>
          </a:prstGeom>
          <a:solidFill>
            <a:schemeClr val="bg1"/>
          </a:solidFill>
          <a:ln w="28575">
            <a:solidFill>
              <a:srgbClr val="DBB4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latin typeface="Fedra Sans Std Bold" panose="020B0803040000020004" pitchFamily="34" charset="0"/>
              </a:rPr>
              <a:t>600	</a:t>
            </a:r>
            <a:endParaRPr lang="is-IS" dirty="0">
              <a:latin typeface="Fedra Sans Std Bold" panose="020B08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Heildarúthlutun ársins 2016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4900" y="1916113"/>
            <a:ext cx="10047192" cy="460500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Book" panose="02030505050000020004" pitchFamily="18" charset="0"/>
                <a:ea typeface="Fedra Serif B Std Book" panose="02030505050000020004" pitchFamily="18" charset="0"/>
              </a:rPr>
              <a:t>2.803 </a:t>
            </a:r>
            <a:r>
              <a:rPr lang="is-IS" dirty="0" smtClean="0">
                <a:latin typeface="Fedra Serif B Std Book" panose="02030505050000020004" pitchFamily="18" charset="0"/>
                <a:ea typeface="Fedra Serif B Std Book" panose="02030505050000020004" pitchFamily="18" charset="0"/>
              </a:rPr>
              <a:t>milljónir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Book" panose="02030505050000020004" pitchFamily="18" charset="0"/>
                <a:ea typeface="Fedra Serif B Std Book" panose="02030505050000020004" pitchFamily="18" charset="0"/>
              </a:rPr>
              <a:t>509 íbúðir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Book" panose="02030505050000020004" pitchFamily="18" charset="0"/>
                <a:ea typeface="Fedra Serif B Std Book" panose="02030505050000020004" pitchFamily="18" charset="0"/>
              </a:rPr>
              <a:t>23 umsækjendur með 26 verkefni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s-IS" dirty="0" smtClean="0">
                <a:latin typeface="Fedra Serif B Std Book" panose="02030505050000020004" pitchFamily="18" charset="0"/>
                <a:ea typeface="Fedra Serif B Std Book" panose="02030505050000020004" pitchFamily="18" charset="0"/>
              </a:rPr>
              <a:t>Meðalstærð íbúða 66,7 m</a:t>
            </a:r>
            <a:r>
              <a:rPr lang="is-IS" baseline="30000" dirty="0" smtClean="0">
                <a:latin typeface="Fedra Serif B Std Book" panose="02030505050000020004" pitchFamily="18" charset="0"/>
                <a:ea typeface="Fedra Serif B Std Book" panose="02030505050000020004" pitchFamily="18" charset="0"/>
              </a:rPr>
              <a:t>2</a:t>
            </a:r>
            <a:endParaRPr lang="is-IS" baseline="30000" dirty="0">
              <a:latin typeface="Fedra Serif B Std Book" panose="02030505050000020004" pitchFamily="18" charset="0"/>
              <a:ea typeface="Fedra Serif B Std Book" panose="0203050505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Úthlutanir 2016 – 385 íbúðir í fyrri úthlutun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026" name="AF211DE1-E869-4434-B372-EE3EBA6025A0" descr="282E6ACF-7903-42D5-993E-82B5A983B8B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23" y="2342091"/>
            <a:ext cx="4635889" cy="30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489626" y="4602256"/>
            <a:ext cx="3229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22 Suðurland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11 í Vestmannaeyjum FS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4 í Vík í Mýrdal 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5 í Höfn í Hornafirði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2 í Árborg – Brynja hússjóður</a:t>
            </a:r>
          </a:p>
          <a:p>
            <a:endParaRPr lang="is-IS" dirty="0">
              <a:latin typeface="Fedra Sans Std Light" panose="020B03030400000200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44667" y="16999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5 Norðurland eystra</a:t>
            </a:r>
            <a:endParaRPr lang="is-IS" b="1" dirty="0">
              <a:latin typeface="Fedra Sans Std Bold" panose="020B08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5 Akureyri – Brynja Hússjóður</a:t>
            </a:r>
            <a:endParaRPr lang="is-IS" dirty="0"/>
          </a:p>
        </p:txBody>
      </p:sp>
      <p:sp>
        <p:nvSpPr>
          <p:cNvPr id="27" name="Rectangle 26"/>
          <p:cNvSpPr/>
          <p:nvPr/>
        </p:nvSpPr>
        <p:spPr>
          <a:xfrm>
            <a:off x="4149701" y="3665098"/>
            <a:ext cx="369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s-IS" b="1" dirty="0" smtClean="0">
                <a:latin typeface="Fedra Sans Std Bold" panose="020B0803040000020004" pitchFamily="34" charset="0"/>
              </a:rPr>
              <a:t>3 Vesturland</a:t>
            </a:r>
            <a:endParaRPr lang="is-IS" b="1" dirty="0">
              <a:latin typeface="Fedra Sans Std Bold" panose="020B0803040000020004" pitchFamily="34" charset="0"/>
            </a:endParaRPr>
          </a:p>
          <a:p>
            <a:pPr algn="r"/>
            <a:r>
              <a:rPr lang="is-IS" dirty="0" smtClean="0">
                <a:latin typeface="Fedra Sans Std Light" panose="020B0303040000020004" pitchFamily="34" charset="0"/>
              </a:rPr>
              <a:t>3 Akranesi – Brynja Hússjóður</a:t>
            </a:r>
            <a:endParaRPr lang="is-IS" dirty="0"/>
          </a:p>
        </p:txBody>
      </p:sp>
      <p:sp>
        <p:nvSpPr>
          <p:cNvPr id="29" name="TextBox 28"/>
          <p:cNvSpPr txBox="1"/>
          <p:nvPr/>
        </p:nvSpPr>
        <p:spPr>
          <a:xfrm>
            <a:off x="323122" y="3528464"/>
            <a:ext cx="43029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346 Höfuðborgarsvæðið</a:t>
            </a:r>
          </a:p>
          <a:p>
            <a:r>
              <a:rPr lang="is-IS" dirty="0">
                <a:latin typeface="Fedra Sans Std Light" panose="020B0303040000020004" pitchFamily="34" charset="0"/>
              </a:rPr>
              <a:t>1 í Mosfellsbæ - Brynja</a:t>
            </a:r>
          </a:p>
          <a:p>
            <a:r>
              <a:rPr lang="is-IS" dirty="0">
                <a:latin typeface="Fedra Sans Std Light" panose="020B0303040000020004" pitchFamily="34" charset="0"/>
              </a:rPr>
              <a:t>3 í Hafnarfirði  - Brynja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32 </a:t>
            </a:r>
            <a:r>
              <a:rPr lang="is-IS" dirty="0">
                <a:latin typeface="Fedra Sans Std Light" panose="020B0303040000020004" pitchFamily="34" charset="0"/>
              </a:rPr>
              <a:t>í Hafnarfirði - Bjarg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115 í Reykjavík - Bjarg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83 í Reykjavík – Félagsbústaðir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112 í Reykjavík – Nauthólsvegur 83 hses.</a:t>
            </a:r>
            <a:endParaRPr lang="is-IS" dirty="0">
              <a:latin typeface="Fedra Sans Std Light" panose="020B0303040000020004" pitchFamily="34" charset="0"/>
            </a:endParaRPr>
          </a:p>
          <a:p>
            <a:endParaRPr lang="is-IS" dirty="0">
              <a:latin typeface="Fedra Sans Std Light" panose="020B0303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8245" y="5433252"/>
            <a:ext cx="369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s-IS" b="1" dirty="0">
                <a:latin typeface="Fedra Sans Std Bold" panose="020B0803040000020004" pitchFamily="34" charset="0"/>
              </a:rPr>
              <a:t>9</a:t>
            </a:r>
            <a:r>
              <a:rPr lang="is-IS" b="1" dirty="0" smtClean="0">
                <a:latin typeface="Fedra Sans Std Bold" panose="020B0803040000020004" pitchFamily="34" charset="0"/>
              </a:rPr>
              <a:t> Suðurnes</a:t>
            </a:r>
            <a:endParaRPr lang="is-IS" b="1" dirty="0">
              <a:latin typeface="Fedra Sans Std Bold" panose="020B0803040000020004" pitchFamily="34" charset="0"/>
            </a:endParaRPr>
          </a:p>
          <a:p>
            <a:pPr algn="r"/>
            <a:r>
              <a:rPr lang="is-IS" dirty="0" smtClean="0">
                <a:latin typeface="Fedra Sans Std Light" panose="020B0303040000020004" pitchFamily="34" charset="0"/>
              </a:rPr>
              <a:t>4 í Reykjanesbæ Brynja</a:t>
            </a:r>
          </a:p>
          <a:p>
            <a:pPr algn="r"/>
            <a:r>
              <a:rPr lang="is-IS" dirty="0" smtClean="0">
                <a:latin typeface="Fedra Sans Std Light" panose="020B0303040000020004" pitchFamily="34" charset="0"/>
              </a:rPr>
              <a:t>5 í Sandgerði Þroskahjálp</a:t>
            </a:r>
            <a:endParaRPr lang="is-I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71800" y="4545226"/>
            <a:ext cx="4876639" cy="0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82742" y="4783015"/>
            <a:ext cx="243473" cy="650237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146098" y="2304372"/>
            <a:ext cx="201102" cy="907873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Úthlutanir 2016 – 124 íbúðir í síðari úthlutun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026" name="AF211DE1-E869-4434-B372-EE3EBA6025A0" descr="282E6ACF-7903-42D5-993E-82B5A983B8B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05" y="2404885"/>
            <a:ext cx="4635889" cy="30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162325" y="4171930"/>
            <a:ext cx="29450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105 Höfuðborgarsvæðið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4 </a:t>
            </a:r>
            <a:r>
              <a:rPr lang="is-IS" dirty="0">
                <a:latin typeface="Fedra Sans Std Light" panose="020B0303040000020004" pitchFamily="34" charset="0"/>
              </a:rPr>
              <a:t>í Hafnarfirði </a:t>
            </a:r>
            <a:r>
              <a:rPr lang="is-IS" dirty="0" smtClean="0">
                <a:latin typeface="Fedra Sans Std Light" panose="020B0303040000020004" pitchFamily="34" charset="0"/>
              </a:rPr>
              <a:t>- FS</a:t>
            </a:r>
            <a:endParaRPr lang="is-IS" dirty="0">
              <a:latin typeface="Fedra Sans Std Light" panose="020B03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33 í Kópavogi - FS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4 í Kópavogi - fatlaðir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63 í Reykjavík – Bjarg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 í Reykjavík - Brynja</a:t>
            </a:r>
            <a:endParaRPr lang="is-IS" dirty="0">
              <a:latin typeface="Fedra Sans Std Light" panose="020B0303040000020004" pitchFamily="34" charset="0"/>
            </a:endParaRPr>
          </a:p>
          <a:p>
            <a:endParaRPr lang="is-IS" dirty="0">
              <a:latin typeface="Fedra Sans Std Light" panose="020B03030400000200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742002" y="4612960"/>
            <a:ext cx="1101259" cy="1373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668708" y="2471453"/>
            <a:ext cx="14747" cy="740794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62833" y="1670571"/>
            <a:ext cx="290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8 Norðurland vestra</a:t>
            </a:r>
            <a:endParaRPr lang="is-IS" b="1" dirty="0">
              <a:latin typeface="Fedra Sans Std Bold" panose="020B08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8 Skagafjörður</a:t>
            </a:r>
            <a:endParaRPr lang="is-IS" dirty="0"/>
          </a:p>
        </p:txBody>
      </p:sp>
      <p:sp>
        <p:nvSpPr>
          <p:cNvPr id="18" name="Rectangle 17"/>
          <p:cNvSpPr/>
          <p:nvPr/>
        </p:nvSpPr>
        <p:spPr>
          <a:xfrm>
            <a:off x="5288719" y="2114016"/>
            <a:ext cx="290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11 Vestfirðir</a:t>
            </a:r>
            <a:endParaRPr lang="is-IS" b="1" dirty="0">
              <a:latin typeface="Fedra Sans Std Bold" panose="020B08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11 Ísafjarðarbær</a:t>
            </a:r>
            <a:endParaRPr lang="is-I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742003" y="2841850"/>
            <a:ext cx="730719" cy="170154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Úthlutanir 2016 – 509 íbúðir á árinu 2016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026" name="AF211DE1-E869-4434-B372-EE3EBA6025A0" descr="282E6ACF-7903-42D5-993E-82B5A983B8B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23" y="2342091"/>
            <a:ext cx="4635889" cy="30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489626" y="4602256"/>
            <a:ext cx="3229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22 Suðurland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11 í Vestmannaeyjum FS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4 í Vík í Mýrdal 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5 í Höfn í Hornafirði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2 í Árborg – Brynja hússjóður</a:t>
            </a:r>
          </a:p>
          <a:p>
            <a:endParaRPr lang="is-IS" dirty="0">
              <a:latin typeface="Fedra Sans Std Light" panose="020B03030400000200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57644" y="19661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5 Norðurland eystra</a:t>
            </a:r>
            <a:endParaRPr lang="is-IS" b="1" dirty="0">
              <a:latin typeface="Fedra Sans Std Bold" panose="020B08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5 Akureyri – Brynja hússjóður</a:t>
            </a:r>
            <a:endParaRPr lang="is-IS" dirty="0"/>
          </a:p>
        </p:txBody>
      </p:sp>
      <p:sp>
        <p:nvSpPr>
          <p:cNvPr id="27" name="Rectangle 26"/>
          <p:cNvSpPr/>
          <p:nvPr/>
        </p:nvSpPr>
        <p:spPr>
          <a:xfrm>
            <a:off x="4149701" y="3665098"/>
            <a:ext cx="369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s-IS" b="1" dirty="0" smtClean="0">
                <a:latin typeface="Fedra Sans Std Bold" panose="020B0803040000020004" pitchFamily="34" charset="0"/>
              </a:rPr>
              <a:t>3 Vesturland</a:t>
            </a:r>
            <a:endParaRPr lang="is-IS" b="1" dirty="0">
              <a:latin typeface="Fedra Sans Std Bold" panose="020B0803040000020004" pitchFamily="34" charset="0"/>
            </a:endParaRPr>
          </a:p>
          <a:p>
            <a:pPr algn="r"/>
            <a:r>
              <a:rPr lang="is-IS" dirty="0" smtClean="0">
                <a:latin typeface="Fedra Sans Std Light" panose="020B0303040000020004" pitchFamily="34" charset="0"/>
              </a:rPr>
              <a:t>3 Akranesi – Brynja Hússjóður</a:t>
            </a:r>
            <a:endParaRPr lang="is-IS" dirty="0"/>
          </a:p>
        </p:txBody>
      </p:sp>
      <p:sp>
        <p:nvSpPr>
          <p:cNvPr id="29" name="TextBox 28"/>
          <p:cNvSpPr txBox="1"/>
          <p:nvPr/>
        </p:nvSpPr>
        <p:spPr>
          <a:xfrm>
            <a:off x="346577" y="3061354"/>
            <a:ext cx="43029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451 Höfuðborgarsvæðið</a:t>
            </a:r>
          </a:p>
          <a:p>
            <a:r>
              <a:rPr lang="is-IS" dirty="0">
                <a:latin typeface="Fedra Sans Std Light" panose="020B0303040000020004" pitchFamily="34" charset="0"/>
              </a:rPr>
              <a:t>1 í Mosfellsbæ - Brynja</a:t>
            </a:r>
          </a:p>
          <a:p>
            <a:r>
              <a:rPr lang="is-IS" dirty="0">
                <a:latin typeface="Fedra Sans Std Light" panose="020B0303040000020004" pitchFamily="34" charset="0"/>
              </a:rPr>
              <a:t>3 í Hafnarfirði  - Brynja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32 </a:t>
            </a:r>
            <a:r>
              <a:rPr lang="is-IS" dirty="0">
                <a:latin typeface="Fedra Sans Std Light" panose="020B0303040000020004" pitchFamily="34" charset="0"/>
              </a:rPr>
              <a:t>í Hafnarfirði - Bjarg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115 í Reykjavík - Bjarg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83 í Reykjavík – Félagsbústaðir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112 í Reykjavík – Nauthólsvegur 83 hses.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4 í Hafnarfirði - FS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33 í Kópavogi - FS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4 í Kópavogi - fatlaðir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63 í Reykjavík – Bjarg</a:t>
            </a:r>
          </a:p>
          <a:p>
            <a:r>
              <a:rPr lang="is-IS" dirty="0" smtClean="0">
                <a:latin typeface="Fedra Sans Std Light" panose="020B0303040000020004" pitchFamily="34" charset="0"/>
              </a:rPr>
              <a:t>1 í Reykjavík - Brynja</a:t>
            </a:r>
          </a:p>
          <a:p>
            <a:endParaRPr lang="is-IS" dirty="0">
              <a:latin typeface="Fedra Sans Std Light" panose="020B0303040000020004" pitchFamily="34" charset="0"/>
            </a:endParaRPr>
          </a:p>
          <a:p>
            <a:endParaRPr lang="is-IS" dirty="0">
              <a:latin typeface="Fedra Sans Std Light" panose="020B0303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8245" y="5433252"/>
            <a:ext cx="369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s-IS" b="1" dirty="0">
                <a:latin typeface="Fedra Sans Std Bold" panose="020B0803040000020004" pitchFamily="34" charset="0"/>
              </a:rPr>
              <a:t>9</a:t>
            </a:r>
            <a:r>
              <a:rPr lang="is-IS" b="1" dirty="0" smtClean="0">
                <a:latin typeface="Fedra Sans Std Bold" panose="020B0803040000020004" pitchFamily="34" charset="0"/>
              </a:rPr>
              <a:t> Suðurnes</a:t>
            </a:r>
            <a:endParaRPr lang="is-IS" b="1" dirty="0">
              <a:latin typeface="Fedra Sans Std Bold" panose="020B0803040000020004" pitchFamily="34" charset="0"/>
            </a:endParaRPr>
          </a:p>
          <a:p>
            <a:pPr algn="r"/>
            <a:r>
              <a:rPr lang="is-IS" dirty="0" smtClean="0">
                <a:latin typeface="Fedra Sans Std Light" panose="020B0303040000020004" pitchFamily="34" charset="0"/>
              </a:rPr>
              <a:t>4 í Reykjanesbæ Brynja</a:t>
            </a:r>
          </a:p>
          <a:p>
            <a:pPr algn="r"/>
            <a:r>
              <a:rPr lang="is-IS" dirty="0" smtClean="0">
                <a:latin typeface="Fedra Sans Std Light" panose="020B0303040000020004" pitchFamily="34" charset="0"/>
              </a:rPr>
              <a:t>5 í Sandgerði Þroskahjálp</a:t>
            </a:r>
            <a:endParaRPr lang="is-I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866606" y="4537166"/>
            <a:ext cx="3981834" cy="8060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82742" y="4783015"/>
            <a:ext cx="243473" cy="650237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146098" y="2528450"/>
            <a:ext cx="287192" cy="683796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88719" y="2114016"/>
            <a:ext cx="290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11 Vestfirðir</a:t>
            </a:r>
            <a:endParaRPr lang="is-IS" b="1" dirty="0">
              <a:latin typeface="Fedra Sans Std Bold" panose="020B08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11 Ísafjarðarbær</a:t>
            </a:r>
            <a:endParaRPr lang="is-I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42003" y="2841850"/>
            <a:ext cx="730719" cy="170154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683456" y="2228601"/>
            <a:ext cx="27270" cy="983647"/>
          </a:xfrm>
          <a:prstGeom prst="straightConnector1">
            <a:avLst/>
          </a:prstGeom>
          <a:ln w="28575">
            <a:solidFill>
              <a:srgbClr val="DD92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67267" y="1585818"/>
            <a:ext cx="290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latin typeface="Fedra Sans Std Bold" panose="020B0803040000020004" pitchFamily="34" charset="0"/>
              </a:rPr>
              <a:t>8 Norðurland vestra</a:t>
            </a:r>
            <a:endParaRPr lang="is-IS" b="1" dirty="0">
              <a:latin typeface="Fedra Sans Std Bold" panose="020B0803040000020004" pitchFamily="34" charset="0"/>
            </a:endParaRPr>
          </a:p>
          <a:p>
            <a:r>
              <a:rPr lang="is-IS" dirty="0" smtClean="0">
                <a:latin typeface="Fedra Sans Std Light" panose="020B0303040000020004" pitchFamily="34" charset="0"/>
              </a:rPr>
              <a:t>8 Skagafjörður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652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Fjöldi íbúða og meðalstærðir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4492"/>
              </p:ext>
            </p:extLst>
          </p:nvPr>
        </p:nvGraphicFramePr>
        <p:xfrm>
          <a:off x="1104900" y="1916113"/>
          <a:ext cx="10047288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4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44" y="73541"/>
            <a:ext cx="2293183" cy="941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6000" y="998653"/>
            <a:ext cx="101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Úthlutun 2016 eftir hópum</a:t>
            </a:r>
            <a:endParaRPr lang="is-IS" sz="3200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44" y="301398"/>
            <a:ext cx="401638" cy="401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04900" y="965200"/>
            <a:ext cx="9711783" cy="127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09232"/>
              </p:ext>
            </p:extLst>
          </p:nvPr>
        </p:nvGraphicFramePr>
        <p:xfrm>
          <a:off x="1104900" y="1916113"/>
          <a:ext cx="10047288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9267" y="160418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edra Sans Std Bold" panose="020B0803040000020004" pitchFamily="34" charset="0"/>
              </a:rPr>
              <a:t>7%</a:t>
            </a:r>
            <a:endParaRPr lang="is-IS" dirty="0">
              <a:solidFill>
                <a:schemeClr val="tx1">
                  <a:lumMod val="85000"/>
                  <a:lumOff val="1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3268" y="305966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edra Sans Std Bold" panose="020B0803040000020004" pitchFamily="34" charset="0"/>
              </a:rPr>
              <a:t>22%</a:t>
            </a:r>
            <a:endParaRPr lang="is-IS" dirty="0">
              <a:solidFill>
                <a:schemeClr val="tx1">
                  <a:lumMod val="85000"/>
                  <a:lumOff val="1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3268" y="457255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edra Sans Std Bold" panose="020B0803040000020004" pitchFamily="34" charset="0"/>
              </a:rPr>
              <a:t>4%</a:t>
            </a:r>
            <a:endParaRPr lang="is-IS" dirty="0">
              <a:solidFill>
                <a:schemeClr val="tx1">
                  <a:lumMod val="85000"/>
                  <a:lumOff val="1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0430" y="550388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edra Sans Std Bold" panose="020B0803040000020004" pitchFamily="34" charset="0"/>
              </a:rPr>
              <a:t>22%</a:t>
            </a:r>
            <a:endParaRPr lang="is-IS" dirty="0">
              <a:solidFill>
                <a:schemeClr val="tx1">
                  <a:lumMod val="85000"/>
                  <a:lumOff val="15000"/>
                </a:schemeClr>
              </a:solidFill>
              <a:latin typeface="Fedra Sans Std Bold" panose="020B080304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4015" y="34290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edra Sans Std Bold" panose="020B0803040000020004" pitchFamily="34" charset="0"/>
              </a:rPr>
              <a:t>45%</a:t>
            </a:r>
            <a:endParaRPr lang="is-IS" dirty="0">
              <a:solidFill>
                <a:schemeClr val="tx1">
                  <a:lumMod val="85000"/>
                  <a:lumOff val="15000"/>
                </a:schemeClr>
              </a:solidFill>
              <a:latin typeface="Fedra Sans Std Bold" panose="020B08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608</Words>
  <Application>Microsoft Office PowerPoint</Application>
  <PresentationFormat>Widescreen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Fedra Sans Std Bold</vt:lpstr>
      <vt:lpstr>Fedra Sans Std Light</vt:lpstr>
      <vt:lpstr>Fedra Sans Std Medium</vt:lpstr>
      <vt:lpstr>Fedra Serif B Std Book</vt:lpstr>
      <vt:lpstr>Fedra Serif B Std Demi</vt:lpstr>
      <vt:lpstr>Fedra Serif B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Hrafnhildur Sif Hrafnsdóttir</dc:creator>
  <cp:lastModifiedBy>Hrafnhildur Sif Hrafnsdóttir</cp:lastModifiedBy>
  <cp:revision>12</cp:revision>
  <dcterms:created xsi:type="dcterms:W3CDTF">2017-04-03T14:02:36Z</dcterms:created>
  <dcterms:modified xsi:type="dcterms:W3CDTF">2017-04-06T10:07:13Z</dcterms:modified>
</cp:coreProperties>
</file>